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95" r:id="rId3"/>
    <p:sldId id="296" r:id="rId4"/>
    <p:sldId id="293" r:id="rId5"/>
    <p:sldId id="294" r:id="rId6"/>
    <p:sldId id="307" r:id="rId7"/>
    <p:sldId id="306" r:id="rId8"/>
    <p:sldId id="305" r:id="rId9"/>
    <p:sldId id="304" r:id="rId10"/>
    <p:sldId id="303" r:id="rId11"/>
    <p:sldId id="302" r:id="rId12"/>
    <p:sldId id="301" r:id="rId13"/>
    <p:sldId id="300" r:id="rId14"/>
    <p:sldId id="299" r:id="rId15"/>
    <p:sldId id="298" r:id="rId16"/>
    <p:sldId id="297" r:id="rId17"/>
    <p:sldId id="309" r:id="rId18"/>
    <p:sldId id="308" r:id="rId19"/>
    <p:sldId id="311" r:id="rId20"/>
    <p:sldId id="282" r:id="rId21"/>
    <p:sldId id="29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13" autoAdjust="0"/>
  </p:normalViewPr>
  <p:slideViewPr>
    <p:cSldViewPr>
      <p:cViewPr>
        <p:scale>
          <a:sx n="90" d="100"/>
          <a:sy n="90" d="100"/>
        </p:scale>
        <p:origin x="-2160" y="-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iskrukiv@yandex.ru" TargetMode="External"/><Relationship Id="rId2" Type="http://schemas.openxmlformats.org/officeDocument/2006/relationships/hyperlink" Target="http://www.spu30.edusite.r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3">
                <a:lumMod val="40000"/>
                <a:lumOff val="60000"/>
                <a:alpha val="95000"/>
              </a:schemeClr>
            </a:gs>
            <a:gs pos="98000">
              <a:schemeClr val="accent3">
                <a:lumMod val="40000"/>
                <a:lumOff val="60000"/>
                <a:alpha val="95000"/>
              </a:schemeClr>
            </a:gs>
            <a:gs pos="98000">
              <a:schemeClr val="accent3">
                <a:lumMod val="40000"/>
                <a:lumOff val="60000"/>
                <a:alpha val="95000"/>
              </a:schemeClr>
            </a:gs>
            <a:gs pos="21000">
              <a:schemeClr val="accent3">
                <a:lumMod val="40000"/>
                <a:lumOff val="60000"/>
                <a:alpha val="13000"/>
              </a:schemeClr>
            </a:gs>
            <a:gs pos="7000">
              <a:srgbClr val="9CB86E"/>
            </a:gs>
            <a:gs pos="95000">
              <a:schemeClr val="accent3">
                <a:lumMod val="20000"/>
                <a:lumOff val="80000"/>
                <a:alpha val="28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65DC5489-857A-4ABE-92C3-8D86FE9EE4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3000" b="1" dirty="0" smtClean="0">
                <a:solidFill>
                  <a:srgbClr val="C00000"/>
                </a:solidFill>
              </a:rPr>
              <a:t>Образовательная игровая сессия как инструмент «мягкого» вхождения (несовершеннолетних) в </a:t>
            </a:r>
            <a:r>
              <a:rPr lang="ru-RU" sz="3000" b="1" dirty="0" err="1" smtClean="0">
                <a:solidFill>
                  <a:srgbClr val="C00000"/>
                </a:solidFill>
              </a:rPr>
              <a:t>медиативно-восстановительную</a:t>
            </a:r>
            <a:r>
              <a:rPr lang="ru-RU" sz="3000" b="1" dirty="0" smtClean="0">
                <a:solidFill>
                  <a:srgbClr val="C00000"/>
                </a:solidFill>
              </a:rPr>
              <a:t> среду</a:t>
            </a:r>
            <a:endParaRPr lang="ru-RU" sz="3000" b="1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483768" y="4941168"/>
            <a:ext cx="6400800" cy="1512168"/>
          </a:xfrm>
        </p:spPr>
        <p:txBody>
          <a:bodyPr>
            <a:normAutofit fontScale="70000" lnSpcReduction="20000"/>
          </a:bodyPr>
          <a:lstStyle/>
          <a:p>
            <a:pPr lvl="0">
              <a:defRPr/>
            </a:pPr>
            <a:r>
              <a:rPr lang="ru-RU" b="1" dirty="0">
                <a:solidFill>
                  <a:schemeClr val="tx1"/>
                </a:solidFill>
              </a:rPr>
              <a:t>Искрук И.В.</a:t>
            </a:r>
          </a:p>
          <a:p>
            <a:pPr lvl="0">
              <a:defRPr/>
            </a:pPr>
            <a:r>
              <a:rPr lang="ru-RU" b="1" dirty="0">
                <a:solidFill>
                  <a:schemeClr val="tx1"/>
                </a:solidFill>
              </a:rPr>
              <a:t>к.п.н., зав. кабинетом по научно-методической работе, руководитель ресурсного центра ФГБПОУ «Астраханское СУВУ»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AB1F33F-C2A3-46B6-BCBC-3B9200AFEAD8}"/>
              </a:ext>
            </a:extLst>
          </p:cNvPr>
          <p:cNvSpPr txBox="1">
            <a:spLocks/>
          </p:cNvSpPr>
          <p:nvPr/>
        </p:nvSpPr>
        <p:spPr>
          <a:xfrm>
            <a:off x="5148064" y="4437112"/>
            <a:ext cx="3600400" cy="17281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11560" y="260648"/>
            <a:ext cx="8075240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ОИС. День 5. Конфиденциальность.</a:t>
            </a:r>
          </a:p>
          <a:p>
            <a:pPr marL="0" indent="0" algn="ctr">
              <a:buNone/>
            </a:pPr>
            <a:r>
              <a:rPr lang="ru-RU" b="1" dirty="0" smtClean="0"/>
              <a:t>Круг сообщества: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C00000"/>
                </a:solidFill>
              </a:rPr>
              <a:t>- </a:t>
            </a:r>
            <a:r>
              <a:rPr lang="ru-RU" sz="2000" b="1" dirty="0" smtClean="0"/>
              <a:t>П</a:t>
            </a:r>
            <a:r>
              <a:rPr lang="ru-RU" sz="2000" b="1" dirty="0" smtClean="0"/>
              <a:t>ритча</a:t>
            </a:r>
            <a:r>
              <a:rPr lang="ru-RU" sz="2000" dirty="0" smtClean="0"/>
              <a:t> </a:t>
            </a:r>
            <a:r>
              <a:rPr lang="ru-RU" sz="2000" dirty="0" smtClean="0"/>
              <a:t>(о царе с ослиными ушами</a:t>
            </a:r>
            <a:r>
              <a:rPr lang="ru-RU" sz="2000" dirty="0" smtClean="0"/>
              <a:t>).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- </a:t>
            </a:r>
            <a:r>
              <a:rPr lang="ru-RU" sz="2000" dirty="0" smtClean="0"/>
              <a:t>Как вы </a:t>
            </a:r>
            <a:r>
              <a:rPr lang="ru-RU" sz="2000" dirty="0" smtClean="0"/>
              <a:t>понимаете слово «Конфиденциальность»? Расскажите свою </a:t>
            </a:r>
            <a:r>
              <a:rPr lang="ru-RU" sz="2000" b="1" dirty="0" smtClean="0"/>
              <a:t>личную историю</a:t>
            </a:r>
            <a:r>
              <a:rPr lang="ru-RU" sz="2000" dirty="0" smtClean="0"/>
              <a:t>, связанную с конфиденциальностью. Кто </a:t>
            </a:r>
            <a:r>
              <a:rPr lang="ru-RU" sz="2000" dirty="0" smtClean="0"/>
              <a:t>вам </a:t>
            </a:r>
            <a:r>
              <a:rPr lang="ru-RU" sz="2000" dirty="0" smtClean="0"/>
              <a:t>помог в этой ситуации, и чему эта история </a:t>
            </a:r>
            <a:r>
              <a:rPr lang="ru-RU" sz="2000" dirty="0" smtClean="0"/>
              <a:t>вас </a:t>
            </a:r>
            <a:r>
              <a:rPr lang="ru-RU" sz="2000" dirty="0" smtClean="0"/>
              <a:t>научила?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marL="0" indent="0" algn="just">
              <a:buFontTx/>
              <a:buChar char="-"/>
            </a:pPr>
            <a:r>
              <a:rPr lang="ru-RU" sz="2000" dirty="0" smtClean="0"/>
              <a:t>Почему </a:t>
            </a:r>
            <a:r>
              <a:rPr lang="ru-RU" sz="2000" dirty="0" smtClean="0"/>
              <a:t>медиатор </a:t>
            </a:r>
            <a:r>
              <a:rPr lang="ru-RU" sz="2000" b="1" dirty="0" smtClean="0"/>
              <a:t>должен соблюдать </a:t>
            </a:r>
            <a:r>
              <a:rPr lang="ru-RU" sz="2000" dirty="0" smtClean="0"/>
              <a:t>принцип конфиденциальности?</a:t>
            </a:r>
          </a:p>
          <a:p>
            <a:pPr marL="0" indent="0" algn="just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dirty="0" smtClean="0"/>
              <a:t>Как вы думаете, нужна ли обидчику конфиденциальность </a:t>
            </a:r>
            <a:r>
              <a:rPr lang="ru-RU" sz="2000" dirty="0" smtClean="0"/>
              <a:t>? (или: </a:t>
            </a:r>
            <a:r>
              <a:rPr lang="ru-RU" sz="2000" dirty="0" smtClean="0"/>
              <a:t>Как быть, если человек высказывает </a:t>
            </a:r>
            <a:r>
              <a:rPr lang="ru-RU" sz="2000" b="1" dirty="0" smtClean="0"/>
              <a:t>не свое мнение, а групповой стереотип</a:t>
            </a:r>
            <a:r>
              <a:rPr lang="ru-RU" sz="2000" dirty="0" smtClean="0"/>
              <a:t>? </a:t>
            </a:r>
            <a:r>
              <a:rPr lang="ru-RU" sz="2000" dirty="0" smtClean="0"/>
              <a:t>)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717550" algn="just">
              <a:buNone/>
            </a:pPr>
            <a:endParaRPr lang="ru-RU" b="1" dirty="0"/>
          </a:p>
          <a:p>
            <a:pPr algn="just"/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4077072"/>
            <a:ext cx="1934445" cy="255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077072"/>
            <a:ext cx="3703884" cy="252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11560" y="260648"/>
            <a:ext cx="8075240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ОИС. День 6. Равноправие.</a:t>
            </a:r>
          </a:p>
          <a:p>
            <a:pPr marL="0" indent="0" algn="ctr">
              <a:buNone/>
            </a:pPr>
            <a:r>
              <a:rPr lang="ru-RU" b="1" dirty="0" smtClean="0"/>
              <a:t>Космические страсти.</a:t>
            </a:r>
            <a:endParaRPr lang="ru-RU" b="1" dirty="0" smtClean="0"/>
          </a:p>
          <a:p>
            <a:pPr marL="514350" indent="-514350" algn="just">
              <a:buAutoNum type="arabicPeriod"/>
            </a:pPr>
            <a:r>
              <a:rPr lang="ru-RU" dirty="0" smtClean="0"/>
              <a:t>В </a:t>
            </a:r>
            <a:r>
              <a:rPr lang="ru-RU" dirty="0" smtClean="0"/>
              <a:t>Дальний космос летать нельзя не </a:t>
            </a:r>
            <a:r>
              <a:rPr lang="ru-RU" dirty="0" smtClean="0"/>
              <a:t>летать</a:t>
            </a:r>
          </a:p>
          <a:p>
            <a:pPr marL="514350" indent="-514350" algn="just">
              <a:buAutoNum type="arabicPeriod"/>
            </a:pPr>
            <a:r>
              <a:rPr lang="ru-RU" dirty="0" smtClean="0"/>
              <a:t>Разбивка на группы: </a:t>
            </a:r>
            <a:r>
              <a:rPr lang="ru-RU" dirty="0" smtClean="0"/>
              <a:t>Марс, </a:t>
            </a:r>
            <a:r>
              <a:rPr lang="ru-RU" dirty="0" smtClean="0"/>
              <a:t>фантаст,</a:t>
            </a:r>
            <a:r>
              <a:rPr lang="ru-RU" dirty="0" smtClean="0"/>
              <a:t> телескоп,</a:t>
            </a:r>
            <a:r>
              <a:rPr lang="ru-RU" dirty="0" smtClean="0"/>
              <a:t> </a:t>
            </a:r>
            <a:r>
              <a:rPr lang="ru-RU" dirty="0" smtClean="0"/>
              <a:t>планета, отход ступени, </a:t>
            </a:r>
            <a:r>
              <a:rPr lang="ru-RU" dirty="0" smtClean="0"/>
              <a:t>звездолет</a:t>
            </a:r>
            <a:r>
              <a:rPr lang="ru-RU" dirty="0" smtClean="0"/>
              <a:t>, зонд, полет, космос, орбита, астронавт</a:t>
            </a:r>
            <a:r>
              <a:rPr lang="ru-RU" dirty="0" smtClean="0"/>
              <a:t>, гиперпространство,</a:t>
            </a:r>
            <a:r>
              <a:rPr lang="ru-RU" dirty="0" smtClean="0"/>
              <a:t> локатор,</a:t>
            </a:r>
            <a:r>
              <a:rPr lang="ru-RU" dirty="0" smtClean="0"/>
              <a:t> </a:t>
            </a:r>
            <a:r>
              <a:rPr lang="ru-RU" dirty="0" smtClean="0"/>
              <a:t>землянин, спуск, </a:t>
            </a:r>
            <a:r>
              <a:rPr lang="ru-RU" dirty="0" smtClean="0"/>
              <a:t> </a:t>
            </a:r>
            <a:r>
              <a:rPr lang="ru-RU" dirty="0" smtClean="0"/>
              <a:t>стратосфера, космонавт</a:t>
            </a:r>
            <a:r>
              <a:rPr lang="ru-RU" dirty="0" smtClean="0"/>
              <a:t>, подпространство, стыковка</a:t>
            </a:r>
            <a:r>
              <a:rPr lang="ru-RU" dirty="0" smtClean="0"/>
              <a:t>, запуск, </a:t>
            </a:r>
            <a:r>
              <a:rPr lang="ru-RU" dirty="0" smtClean="0"/>
              <a:t>астероид</a:t>
            </a:r>
            <a:r>
              <a:rPr lang="ru-RU" dirty="0" smtClean="0"/>
              <a:t>,</a:t>
            </a:r>
            <a:r>
              <a:rPr lang="ru-RU" dirty="0" smtClean="0"/>
              <a:t> антивещество</a:t>
            </a:r>
            <a:r>
              <a:rPr lang="ru-RU" dirty="0" smtClean="0"/>
              <a:t>, </a:t>
            </a:r>
            <a:r>
              <a:rPr lang="ru-RU" dirty="0" err="1" smtClean="0"/>
              <a:t>аннигилятор</a:t>
            </a:r>
            <a:r>
              <a:rPr lang="ru-RU" dirty="0" smtClean="0"/>
              <a:t>, </a:t>
            </a:r>
            <a:r>
              <a:rPr lang="ru-RU" dirty="0" smtClean="0"/>
              <a:t>космолет</a:t>
            </a:r>
            <a:r>
              <a:rPr lang="ru-RU" dirty="0" smtClean="0"/>
              <a:t>, </a:t>
            </a:r>
            <a:r>
              <a:rPr lang="ru-RU" dirty="0" smtClean="0"/>
              <a:t>астроном</a:t>
            </a:r>
          </a:p>
          <a:p>
            <a:pPr marL="514350" indent="-514350" algn="just">
              <a:buAutoNum type="arabicPeriod"/>
            </a:pPr>
            <a:endParaRPr lang="ru-RU" dirty="0" smtClean="0"/>
          </a:p>
          <a:p>
            <a:pPr marL="0" indent="0" algn="ctr">
              <a:buNone/>
            </a:pPr>
            <a:endParaRPr lang="ru-RU" b="1" dirty="0"/>
          </a:p>
          <a:p>
            <a:pPr marL="0" indent="717550" algn="just">
              <a:buNone/>
            </a:pPr>
            <a:endParaRPr lang="ru-RU" b="1" dirty="0"/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11560" y="260648"/>
            <a:ext cx="8075240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ОИС. День 7. Общие интересы.</a:t>
            </a:r>
          </a:p>
          <a:p>
            <a:pPr marL="0" indent="0" algn="just">
              <a:buNone/>
            </a:pPr>
            <a:r>
              <a:rPr lang="ru-RU" b="1" dirty="0" smtClean="0"/>
              <a:t>Управляемая фантазия и «виньетка»</a:t>
            </a:r>
            <a:r>
              <a:rPr lang="ru-RU" b="1" dirty="0" smtClean="0"/>
              <a:t> </a:t>
            </a:r>
            <a:r>
              <a:rPr lang="ru-RU" dirty="0" smtClean="0"/>
              <a:t>(занятие с элементами </a:t>
            </a:r>
            <a:r>
              <a:rPr lang="ru-RU" dirty="0" err="1" smtClean="0"/>
              <a:t>психодрамы</a:t>
            </a:r>
            <a:r>
              <a:rPr lang="ru-RU" dirty="0" smtClean="0"/>
              <a:t>)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717550" algn="just">
              <a:buNone/>
            </a:pPr>
            <a:endParaRPr lang="ru-RU" b="1" dirty="0"/>
          </a:p>
          <a:p>
            <a:pPr algn="just"/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88840"/>
            <a:ext cx="6912768" cy="427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11560" y="1196752"/>
            <a:ext cx="4824536" cy="51845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/>
              <a:t>Упражнение </a:t>
            </a:r>
            <a:r>
              <a:rPr lang="ru-RU" b="1" dirty="0" smtClean="0"/>
              <a:t>5. «Я - это Я</a:t>
            </a:r>
            <a:r>
              <a:rPr lang="ru-RU" b="1" dirty="0" smtClean="0"/>
              <a:t>»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 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717550" algn="just">
              <a:buNone/>
            </a:pPr>
            <a:endParaRPr lang="ru-RU" b="1" dirty="0"/>
          </a:p>
          <a:p>
            <a:pPr algn="just"/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196752"/>
            <a:ext cx="3273622" cy="493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331640" y="476672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ОИС. День 8. Прозрачность.</a:t>
            </a:r>
          </a:p>
        </p:txBody>
      </p:sp>
      <p:cxnSp>
        <p:nvCxnSpPr>
          <p:cNvPr id="8" name="Прямая соединительная линия 7"/>
          <p:cNvCxnSpPr>
            <a:stCxn id="6" idx="1"/>
            <a:endCxn id="6" idx="3"/>
          </p:cNvCxnSpPr>
          <p:nvPr/>
        </p:nvCxnSpPr>
        <p:spPr>
          <a:xfrm>
            <a:off x="2987824" y="5013176"/>
            <a:ext cx="20162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stCxn id="6" idx="1"/>
          </p:cNvCxnSpPr>
          <p:nvPr/>
        </p:nvCxnSpPr>
        <p:spPr>
          <a:xfrm flipV="1">
            <a:off x="2987824" y="4005064"/>
            <a:ext cx="2232248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2987824" y="4005064"/>
            <a:ext cx="2016224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971600" y="4005064"/>
            <a:ext cx="2016224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987824" y="1988840"/>
            <a:ext cx="2016224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971600" y="1988840"/>
            <a:ext cx="2016224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11560" y="260648"/>
            <a:ext cx="8075240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ОИС. День 9. Ответственность.</a:t>
            </a:r>
          </a:p>
          <a:p>
            <a:pPr marL="0" indent="0" algn="ctr">
              <a:buNone/>
            </a:pPr>
            <a:r>
              <a:rPr lang="ru-RU" b="1" dirty="0" smtClean="0"/>
              <a:t>Все профессии важны!</a:t>
            </a:r>
          </a:p>
          <a:p>
            <a:pPr marL="0" indent="0" algn="ctr">
              <a:buNone/>
            </a:pPr>
            <a:r>
              <a:rPr lang="ru-RU" sz="2000" dirty="0" smtClean="0"/>
              <a:t>Курьер, бухгалтер</a:t>
            </a:r>
            <a:r>
              <a:rPr lang="ru-RU" sz="2000" dirty="0" smtClean="0"/>
              <a:t>, </a:t>
            </a:r>
            <a:r>
              <a:rPr lang="ru-RU" sz="2000" dirty="0" smtClean="0"/>
              <a:t>рабочий, врач</a:t>
            </a:r>
            <a:r>
              <a:rPr lang="ru-RU" sz="2000" dirty="0" smtClean="0"/>
              <a:t>, учитель, </a:t>
            </a:r>
            <a:r>
              <a:rPr lang="ru-RU" sz="2000" dirty="0" smtClean="0"/>
              <a:t>менеджер по продажам, </a:t>
            </a:r>
            <a:r>
              <a:rPr lang="ru-RU" sz="2000" dirty="0" smtClean="0"/>
              <a:t>программист, инженер, </a:t>
            </a:r>
            <a:r>
              <a:rPr lang="ru-RU" sz="2000" dirty="0" smtClean="0"/>
              <a:t>секретарь-референт, юрист.</a:t>
            </a:r>
          </a:p>
          <a:p>
            <a:pPr marL="0" indent="0" algn="ctr">
              <a:buNone/>
            </a:pPr>
            <a:endParaRPr lang="ru-RU" sz="2000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717550" algn="just">
              <a:buNone/>
            </a:pPr>
            <a:endParaRPr lang="ru-RU" b="1" dirty="0"/>
          </a:p>
          <a:p>
            <a:pPr algn="just"/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76872"/>
            <a:ext cx="7043948" cy="401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124744"/>
            <a:ext cx="2790190" cy="208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11560" y="116632"/>
            <a:ext cx="7992888" cy="6480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ОИС. День 10. </a:t>
            </a:r>
            <a:r>
              <a:rPr lang="ru-RU" b="1" dirty="0" err="1" smtClean="0"/>
              <a:t>Арт-медиация</a:t>
            </a:r>
            <a:r>
              <a:rPr lang="ru-RU" b="1" dirty="0" smtClean="0"/>
              <a:t> «Взаимоуважение и сотрудничество».</a:t>
            </a:r>
            <a:endParaRPr lang="ru-RU" dirty="0" smtClean="0"/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717550" algn="just">
              <a:buNone/>
            </a:pPr>
            <a:endParaRPr lang="ru-RU" b="1" dirty="0"/>
          </a:p>
          <a:p>
            <a:pPr algn="just"/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60"/>
            <a:ext cx="1872208" cy="2016224"/>
          </a:xfrm>
          <a:prstGeom prst="rect">
            <a:avLst/>
          </a:prstGeom>
          <a:noFill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356992"/>
            <a:ext cx="5617810" cy="327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1268760"/>
            <a:ext cx="3203065" cy="1992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11560" y="260648"/>
            <a:ext cx="8075240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ОИС. День 11. </a:t>
            </a:r>
            <a:r>
              <a:rPr lang="ru-RU" b="1" dirty="0" err="1" smtClean="0">
                <a:solidFill>
                  <a:srgbClr val="C00000"/>
                </a:solidFill>
              </a:rPr>
              <a:t>Кокус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b="1" dirty="0" smtClean="0"/>
              <a:t>Веревка с узелками.</a:t>
            </a:r>
          </a:p>
          <a:p>
            <a:pPr marL="0" indent="0" algn="just">
              <a:buNone/>
            </a:pPr>
            <a:r>
              <a:rPr lang="ru-RU" b="1" dirty="0" smtClean="0"/>
              <a:t>Узелок 1. Кумир (кто?)</a:t>
            </a:r>
            <a:r>
              <a:rPr lang="ru-RU" dirty="0" smtClean="0"/>
              <a:t>. </a:t>
            </a:r>
            <a:endParaRPr lang="ru-RU" dirty="0" smtClean="0"/>
          </a:p>
          <a:p>
            <a:pPr marL="0" indent="0" algn="just">
              <a:buNone/>
            </a:pPr>
            <a:r>
              <a:rPr lang="ru-RU" b="1" dirty="0" smtClean="0"/>
              <a:t>Узелок 2. Ориентир.</a:t>
            </a:r>
            <a:r>
              <a:rPr lang="ru-RU" dirty="0" smtClean="0"/>
              <a:t> </a:t>
            </a:r>
            <a:endParaRPr lang="ru-RU" dirty="0" smtClean="0"/>
          </a:p>
          <a:p>
            <a:pPr marL="0" indent="0" algn="just">
              <a:buNone/>
            </a:pPr>
            <a:r>
              <a:rPr lang="ru-RU" b="1" dirty="0" smtClean="0"/>
              <a:t>Узелок 3. Каверза (конфликт).</a:t>
            </a:r>
            <a:r>
              <a:rPr lang="ru-RU" dirty="0" smtClean="0"/>
              <a:t> </a:t>
            </a:r>
            <a:endParaRPr lang="ru-RU" dirty="0" smtClean="0"/>
          </a:p>
          <a:p>
            <a:pPr marL="0" indent="0" algn="just">
              <a:buNone/>
            </a:pPr>
            <a:r>
              <a:rPr lang="ru-RU" b="1" dirty="0" smtClean="0"/>
              <a:t>Узелок 4. Урегулирование.</a:t>
            </a:r>
            <a:r>
              <a:rPr lang="ru-RU" dirty="0" smtClean="0"/>
              <a:t> </a:t>
            </a:r>
            <a:endParaRPr lang="ru-RU" dirty="0" smtClean="0"/>
          </a:p>
          <a:p>
            <a:pPr marL="0" indent="0" algn="just">
              <a:buNone/>
            </a:pPr>
            <a:r>
              <a:rPr lang="ru-RU" b="1" dirty="0" smtClean="0"/>
              <a:t>Узелок 5. Следствие</a:t>
            </a:r>
            <a:r>
              <a:rPr lang="ru-RU" dirty="0" smtClean="0"/>
              <a:t>. </a:t>
            </a:r>
            <a:endParaRPr lang="ru-RU" dirty="0" smtClean="0"/>
          </a:p>
          <a:p>
            <a:pPr marL="0" indent="0" algn="just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717550" algn="just">
              <a:buNone/>
            </a:pPr>
            <a:endParaRPr lang="ru-RU" b="1" dirty="0"/>
          </a:p>
          <a:p>
            <a:pPr algn="just"/>
            <a:endParaRPr lang="ru-RU" dirty="0"/>
          </a:p>
        </p:txBody>
      </p:sp>
      <p:pic>
        <p:nvPicPr>
          <p:cNvPr id="4" name="Picture 2" descr="F:\2025 год\МООД 2025\Пермь апробация осень\веревка с 5 узелкам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717032"/>
            <a:ext cx="3384376" cy="26967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11560" y="260648"/>
            <a:ext cx="8075240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ОИС. День 12</a:t>
            </a:r>
            <a:r>
              <a:rPr lang="ru-RU" b="1" dirty="0" smtClean="0">
                <a:solidFill>
                  <a:srgbClr val="C00000"/>
                </a:solidFill>
              </a:rPr>
              <a:t>. Челночная тактика</a:t>
            </a:r>
          </a:p>
          <a:p>
            <a:pPr marL="0" indent="0" algn="ctr">
              <a:buNone/>
            </a:pPr>
            <a:r>
              <a:rPr lang="ru-RU" sz="2400" b="1" dirty="0" smtClean="0"/>
              <a:t>Рассказ о том, как две внучки поссорились из-за банки бабушкиного клубничного варенья, а бабушка выступила в роли медиатора, воспользовавшись челночной тактикой</a:t>
            </a:r>
          </a:p>
          <a:p>
            <a:pPr marL="0" indent="0" algn="ctr">
              <a:buNone/>
            </a:pPr>
            <a:r>
              <a:rPr lang="ru-RU" sz="2400" dirty="0" smtClean="0"/>
              <a:t> </a:t>
            </a:r>
          </a:p>
          <a:p>
            <a:pPr marL="0" indent="0" algn="just">
              <a:buNone/>
            </a:pPr>
            <a:r>
              <a:rPr lang="ru-RU" sz="2400" dirty="0" smtClean="0"/>
              <a:t>В гости к детям и внучкам </a:t>
            </a:r>
            <a:endParaRPr lang="ru-RU" sz="2400" dirty="0" smtClean="0"/>
          </a:p>
          <a:p>
            <a:pPr marL="0" indent="0" algn="just">
              <a:buNone/>
            </a:pPr>
            <a:r>
              <a:rPr lang="ru-RU" sz="2400" dirty="0" smtClean="0"/>
              <a:t>приехала </a:t>
            </a:r>
            <a:r>
              <a:rPr lang="ru-RU" sz="2400" dirty="0" smtClean="0"/>
              <a:t>бабушка и </a:t>
            </a:r>
            <a:endParaRPr lang="ru-RU" sz="2400" dirty="0" smtClean="0"/>
          </a:p>
          <a:p>
            <a:pPr marL="0" indent="0" algn="just">
              <a:buNone/>
            </a:pPr>
            <a:r>
              <a:rPr lang="ru-RU" sz="2400" dirty="0" smtClean="0"/>
              <a:t>привезла </a:t>
            </a:r>
            <a:r>
              <a:rPr lang="ru-RU" sz="2400" dirty="0" smtClean="0"/>
              <a:t>внучкам </a:t>
            </a:r>
            <a:endParaRPr lang="ru-RU" sz="2400" dirty="0" smtClean="0"/>
          </a:p>
          <a:p>
            <a:pPr marL="0" indent="0" algn="just">
              <a:buNone/>
            </a:pPr>
            <a:r>
              <a:rPr lang="ru-RU" sz="2400" dirty="0" smtClean="0"/>
              <a:t>по </a:t>
            </a:r>
            <a:r>
              <a:rPr lang="ru-RU" sz="2400" dirty="0" smtClean="0"/>
              <a:t>баночке клубничного варенья, </a:t>
            </a:r>
            <a:endParaRPr lang="ru-RU" sz="2400" dirty="0" smtClean="0"/>
          </a:p>
          <a:p>
            <a:pPr marL="0" indent="0" algn="just">
              <a:buNone/>
            </a:pPr>
            <a:r>
              <a:rPr lang="ru-RU" sz="2400" dirty="0" smtClean="0"/>
              <a:t>которое </a:t>
            </a:r>
            <a:r>
              <a:rPr lang="ru-RU" sz="2400" dirty="0" smtClean="0"/>
              <a:t>они просили. </a:t>
            </a:r>
            <a:endParaRPr lang="ru-RU" sz="2400" dirty="0" smtClean="0"/>
          </a:p>
          <a:p>
            <a:pPr marL="0" indent="0" algn="just">
              <a:buNone/>
            </a:pPr>
            <a:r>
              <a:rPr lang="ru-RU" sz="2400" dirty="0" smtClean="0"/>
              <a:t>Но </a:t>
            </a:r>
            <a:r>
              <a:rPr lang="ru-RU" sz="2400" dirty="0" smtClean="0"/>
              <a:t>выяснилось, что одна баночка </a:t>
            </a:r>
            <a:endParaRPr lang="ru-RU" sz="2400" dirty="0" smtClean="0"/>
          </a:p>
          <a:p>
            <a:pPr marL="0" indent="0" algn="just">
              <a:buNone/>
            </a:pPr>
            <a:r>
              <a:rPr lang="ru-RU" sz="2400" dirty="0" smtClean="0"/>
              <a:t>разбилась </a:t>
            </a:r>
            <a:r>
              <a:rPr lang="ru-RU" sz="2400" dirty="0" smtClean="0"/>
              <a:t>по дороге… </a:t>
            </a: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717550" algn="just">
              <a:buNone/>
            </a:pPr>
            <a:endParaRPr lang="ru-RU" b="1" dirty="0"/>
          </a:p>
          <a:p>
            <a:pPr algn="just"/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420888"/>
            <a:ext cx="3193513" cy="359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11560" y="260648"/>
            <a:ext cx="8075240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ОИС. День 13. День открытых дверей в министерстве медиации. </a:t>
            </a:r>
          </a:p>
          <a:p>
            <a:pPr marL="514350" indent="-514350" algn="just">
              <a:buAutoNum type="arabicPeriod"/>
            </a:pPr>
            <a:r>
              <a:rPr lang="ru-RU" sz="2400" b="1" dirty="0" smtClean="0"/>
              <a:t>Приемная.</a:t>
            </a:r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ru-RU" sz="2400" b="1" dirty="0" smtClean="0"/>
              <a:t>Фойе-шоу</a:t>
            </a:r>
            <a:r>
              <a:rPr lang="ru-RU" sz="2400" b="1" dirty="0" smtClean="0"/>
              <a:t>. </a:t>
            </a:r>
            <a:endParaRPr lang="ru-RU" sz="2400" dirty="0" smtClean="0"/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ru-RU" sz="2400" b="1" dirty="0" smtClean="0"/>
              <a:t>Кабинет </a:t>
            </a:r>
            <a:r>
              <a:rPr lang="ru-RU" sz="2400" b="1" dirty="0" smtClean="0"/>
              <a:t>контроля качества</a:t>
            </a:r>
            <a:r>
              <a:rPr lang="ru-RU" sz="2400" dirty="0" smtClean="0"/>
              <a:t>. </a:t>
            </a:r>
          </a:p>
          <a:p>
            <a:pPr marL="514350" indent="-514350" algn="just">
              <a:buAutoNum type="arabicPeriod"/>
            </a:pPr>
            <a:r>
              <a:rPr lang="ru-RU" sz="2400" b="1" dirty="0" smtClean="0"/>
              <a:t>Управление </a:t>
            </a:r>
            <a:r>
              <a:rPr lang="ru-RU" sz="2400" b="1" dirty="0" smtClean="0"/>
              <a:t>приема обращения граждан</a:t>
            </a:r>
            <a:r>
              <a:rPr lang="ru-RU" sz="2400" dirty="0" smtClean="0"/>
              <a:t>.</a:t>
            </a:r>
          </a:p>
          <a:p>
            <a:pPr marL="514350" indent="-514350" algn="just">
              <a:buAutoNum type="arabicPeriod"/>
            </a:pPr>
            <a:r>
              <a:rPr lang="ru-RU" sz="2400" b="1" dirty="0" smtClean="0"/>
              <a:t>Комната </a:t>
            </a:r>
            <a:r>
              <a:rPr lang="ru-RU" sz="2400" b="1" dirty="0" smtClean="0"/>
              <a:t>активной </a:t>
            </a:r>
            <a:r>
              <a:rPr lang="ru-RU" sz="2400" b="1" dirty="0" smtClean="0"/>
              <a:t>разгрузки.</a:t>
            </a:r>
          </a:p>
          <a:p>
            <a:pPr marL="514350" indent="-514350" algn="just">
              <a:buAutoNum type="arabicPeriod"/>
            </a:pPr>
            <a:r>
              <a:rPr lang="ru-RU" sz="2400" b="1" dirty="0" smtClean="0"/>
              <a:t>Музей </a:t>
            </a:r>
            <a:r>
              <a:rPr lang="ru-RU" sz="2400" b="1" dirty="0" smtClean="0"/>
              <a:t>медиации.</a:t>
            </a:r>
          </a:p>
          <a:p>
            <a:pPr marL="514350" indent="-514350" algn="just">
              <a:buAutoNum type="arabicPeriod"/>
            </a:pPr>
            <a:r>
              <a:rPr lang="ru-RU" sz="2400" b="1" dirty="0" smtClean="0"/>
              <a:t>«Счастливому обладателю медиативных навыков</a:t>
            </a:r>
            <a:r>
              <a:rPr lang="ru-RU" sz="2400" b="1" dirty="0" smtClean="0"/>
              <a:t>»…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717550" algn="just">
              <a:buNone/>
            </a:pPr>
            <a:endParaRPr lang="ru-RU" b="1" dirty="0"/>
          </a:p>
          <a:p>
            <a:pPr algn="just"/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437112"/>
            <a:ext cx="5770984" cy="202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11560" y="260648"/>
            <a:ext cx="8075240" cy="633670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ОИС. День 0 (14). </a:t>
            </a:r>
            <a:r>
              <a:rPr lang="ru-RU" b="1" dirty="0" smtClean="0">
                <a:solidFill>
                  <a:srgbClr val="C00000"/>
                </a:solidFill>
              </a:rPr>
              <a:t>Диагностика (выход)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1588" indent="446088" algn="just">
              <a:buNone/>
            </a:pPr>
            <a:r>
              <a:rPr lang="ru-RU" dirty="0" smtClean="0"/>
              <a:t>4. «…Одна маленькая девочка пыталась уличить меня во лжи… Я рассказал ей сказку и вскользь упомянул о мальчике, который съел свой двухколёсный велосипед.</a:t>
            </a:r>
          </a:p>
          <a:p>
            <a:pPr marL="1588" indent="446088" algn="just">
              <a:buNone/>
            </a:pPr>
            <a:r>
              <a:rPr lang="ru-RU" dirty="0" smtClean="0"/>
              <a:t>Услышав это, девочка широко открыла глаза и заявила мне крайне невежливо:</a:t>
            </a:r>
          </a:p>
          <a:p>
            <a:pPr marL="1588" indent="446088" algn="just">
              <a:buNone/>
            </a:pPr>
            <a:r>
              <a:rPr lang="ru-RU" dirty="0" smtClean="0"/>
              <a:t>- Ты лжешь! Мальчик не может съесть велосипеда.</a:t>
            </a:r>
          </a:p>
          <a:p>
            <a:pPr marL="1588" indent="446088" algn="just">
              <a:buNone/>
            </a:pPr>
            <a:r>
              <a:rPr lang="ru-RU" dirty="0" smtClean="0"/>
              <a:t>Я тогда не оправдывался… Но мне было очень, очень грустно и обидно!» </a:t>
            </a:r>
          </a:p>
          <a:p>
            <a:pPr marL="1588" indent="446088" algn="just">
              <a:buNone/>
            </a:pPr>
            <a:r>
              <a:rPr lang="ru-RU" b="1" dirty="0" smtClean="0"/>
              <a:t>Двумя-тремя предложениями завершите рассказ.</a:t>
            </a:r>
            <a:endParaRPr lang="ru-RU" dirty="0" smtClean="0"/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717550" algn="just">
              <a:buNone/>
            </a:pPr>
            <a:endParaRPr lang="ru-RU" b="1" dirty="0"/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25 год\МООД 2025\материалы к наработкам\фото для ОИС ПРИНЦИПы и прочее\для игр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351" y="116632"/>
            <a:ext cx="9220351" cy="6525344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323528" y="5661248"/>
            <a:ext cx="482352" cy="482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8" name="Овал 7"/>
          <p:cNvSpPr/>
          <p:nvPr/>
        </p:nvSpPr>
        <p:spPr>
          <a:xfrm>
            <a:off x="2411760" y="5877272"/>
            <a:ext cx="482352" cy="482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0" name="Овал 9"/>
          <p:cNvSpPr/>
          <p:nvPr/>
        </p:nvSpPr>
        <p:spPr>
          <a:xfrm>
            <a:off x="4499992" y="5733256"/>
            <a:ext cx="482352" cy="482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1" name="Овал 10"/>
          <p:cNvSpPr/>
          <p:nvPr/>
        </p:nvSpPr>
        <p:spPr>
          <a:xfrm>
            <a:off x="6948264" y="6093296"/>
            <a:ext cx="482352" cy="482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2" name="Овал 11"/>
          <p:cNvSpPr/>
          <p:nvPr/>
        </p:nvSpPr>
        <p:spPr>
          <a:xfrm>
            <a:off x="6660232" y="1556792"/>
            <a:ext cx="482352" cy="482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3" name="Овал 12"/>
          <p:cNvSpPr/>
          <p:nvPr/>
        </p:nvSpPr>
        <p:spPr>
          <a:xfrm>
            <a:off x="8460432" y="1988840"/>
            <a:ext cx="482352" cy="482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4" name="Овал 13"/>
          <p:cNvSpPr/>
          <p:nvPr/>
        </p:nvSpPr>
        <p:spPr>
          <a:xfrm>
            <a:off x="6732240" y="3429000"/>
            <a:ext cx="482352" cy="482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5" name="Овал 14"/>
          <p:cNvSpPr/>
          <p:nvPr/>
        </p:nvSpPr>
        <p:spPr>
          <a:xfrm>
            <a:off x="8661648" y="4941168"/>
            <a:ext cx="482352" cy="482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7" name="Овал 16"/>
          <p:cNvSpPr/>
          <p:nvPr/>
        </p:nvSpPr>
        <p:spPr>
          <a:xfrm>
            <a:off x="3347864" y="404664"/>
            <a:ext cx="648072" cy="482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18" name="Овал 17"/>
          <p:cNvSpPr/>
          <p:nvPr/>
        </p:nvSpPr>
        <p:spPr>
          <a:xfrm>
            <a:off x="3635896" y="2924944"/>
            <a:ext cx="482352" cy="482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19" name="Овал 18"/>
          <p:cNvSpPr/>
          <p:nvPr/>
        </p:nvSpPr>
        <p:spPr>
          <a:xfrm>
            <a:off x="1187624" y="764704"/>
            <a:ext cx="648072" cy="482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11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3">
                <a:lumMod val="40000"/>
                <a:lumOff val="60000"/>
                <a:alpha val="95000"/>
              </a:schemeClr>
            </a:gs>
            <a:gs pos="98000">
              <a:schemeClr val="accent3">
                <a:lumMod val="40000"/>
                <a:lumOff val="60000"/>
                <a:alpha val="95000"/>
              </a:schemeClr>
            </a:gs>
            <a:gs pos="98000">
              <a:schemeClr val="accent3">
                <a:lumMod val="40000"/>
                <a:lumOff val="60000"/>
                <a:alpha val="95000"/>
              </a:schemeClr>
            </a:gs>
            <a:gs pos="21000">
              <a:schemeClr val="accent3">
                <a:lumMod val="40000"/>
                <a:lumOff val="60000"/>
                <a:alpha val="13000"/>
              </a:schemeClr>
            </a:gs>
            <a:gs pos="7000">
              <a:srgbClr val="9CB86E"/>
            </a:gs>
            <a:gs pos="95000">
              <a:schemeClr val="accent3">
                <a:lumMod val="20000"/>
                <a:lumOff val="80000"/>
                <a:alpha val="28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65DC5489-857A-4ABE-92C3-8D86FE9EE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33265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МЕМО Медиация</a:t>
            </a:r>
            <a:endParaRPr lang="ru-RU" sz="3000" b="1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AB1F33F-C2A3-46B6-BCBC-3B9200AFEAD8}"/>
              </a:ext>
            </a:extLst>
          </p:cNvPr>
          <p:cNvSpPr txBox="1">
            <a:spLocks/>
          </p:cNvSpPr>
          <p:nvPr/>
        </p:nvSpPr>
        <p:spPr>
          <a:xfrm>
            <a:off x="5148064" y="1412776"/>
            <a:ext cx="3600400" cy="47525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92696"/>
            <a:ext cx="7128792" cy="6006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3">
                <a:lumMod val="40000"/>
                <a:lumOff val="60000"/>
                <a:alpha val="95000"/>
              </a:schemeClr>
            </a:gs>
            <a:gs pos="98000">
              <a:schemeClr val="accent3">
                <a:lumMod val="40000"/>
                <a:lumOff val="60000"/>
                <a:alpha val="95000"/>
              </a:schemeClr>
            </a:gs>
            <a:gs pos="98000">
              <a:schemeClr val="accent3">
                <a:lumMod val="40000"/>
                <a:lumOff val="60000"/>
                <a:alpha val="95000"/>
              </a:schemeClr>
            </a:gs>
            <a:gs pos="21000">
              <a:schemeClr val="accent3">
                <a:lumMod val="40000"/>
                <a:lumOff val="60000"/>
                <a:alpha val="13000"/>
              </a:schemeClr>
            </a:gs>
            <a:gs pos="7000">
              <a:srgbClr val="9CB86E"/>
            </a:gs>
            <a:gs pos="95000">
              <a:schemeClr val="accent3">
                <a:lumMod val="20000"/>
                <a:lumOff val="80000"/>
                <a:alpha val="28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8">
            <a:extLst>
              <a:ext uri="{FF2B5EF4-FFF2-40B4-BE49-F238E27FC236}">
                <a16:creationId xmlns:a16="http://schemas.microsoft.com/office/drawing/2014/main" xmlns="" id="{65DC5489-857A-4ABE-92C3-8D86FE9EE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72819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C00000"/>
                </a:solidFill>
              </a:rPr>
              <a:t>Образовательная игровая сессия как инструмент «мягкого» вхождения (несовершеннолетних) в </a:t>
            </a:r>
            <a:r>
              <a:rPr lang="ru-RU" sz="2800" b="1" dirty="0" err="1" smtClean="0">
                <a:solidFill>
                  <a:srgbClr val="C00000"/>
                </a:solidFill>
              </a:rPr>
              <a:t>медиативно-восстановительную</a:t>
            </a:r>
            <a:r>
              <a:rPr lang="ru-RU" sz="2800" b="1" dirty="0" smtClean="0">
                <a:solidFill>
                  <a:srgbClr val="C00000"/>
                </a:solidFill>
              </a:rPr>
              <a:t> среду</a:t>
            </a:r>
            <a:endParaRPr lang="ru-RU" sz="2800" b="1" dirty="0"/>
          </a:p>
        </p:txBody>
      </p:sp>
      <p:sp>
        <p:nvSpPr>
          <p:cNvPr id="5" name="Объект 6">
            <a:extLst>
              <a:ext uri="{FF2B5EF4-FFF2-40B4-BE49-F238E27FC236}">
                <a16:creationId xmlns:a16="http://schemas.microsoft.com/office/drawing/2014/main" xmlns="" id="{51D4AE56-7235-4524-A203-0E428D59F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3861048"/>
            <a:ext cx="8003232" cy="1944216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800" dirty="0"/>
              <a:t>Искрук Ирина Владимировна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800" dirty="0"/>
              <a:t>ФГБПОУ «Астраханское СУВУ»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>
                <a:hlinkClick r:id="rId2"/>
              </a:rPr>
              <a:t>www.spu30.edusite</a:t>
            </a:r>
            <a:r>
              <a:rPr lang="ru-RU" sz="2800" dirty="0">
                <a:hlinkClick r:id="rId2"/>
              </a:rPr>
              <a:t>.</a:t>
            </a:r>
            <a:r>
              <a:rPr lang="en-US" sz="2800" dirty="0" err="1">
                <a:hlinkClick r:id="rId2"/>
              </a:rPr>
              <a:t>ru</a:t>
            </a:r>
            <a:r>
              <a:rPr lang="ru-RU" sz="2800" dirty="0"/>
              <a:t> </a:t>
            </a:r>
            <a:r>
              <a:rPr lang="en-US" sz="2800" dirty="0"/>
              <a:t>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>
                <a:hlinkClick r:id="rId3"/>
              </a:rPr>
              <a:t>iskrukiv@yandex.ru</a:t>
            </a:r>
            <a:endParaRPr lang="ru-RU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AutoShape 4" descr="C:\Users\1\AppData\Local\Temp\{C140E5DA-3A21-4F1C-B0DA-C2EA0AB9579D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980728"/>
            <a:ext cx="25050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429000"/>
            <a:ext cx="3120777" cy="238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3429000"/>
            <a:ext cx="237626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1"/>
          <p:cNvSpPr/>
          <p:nvPr/>
        </p:nvSpPr>
        <p:spPr>
          <a:xfrm>
            <a:off x="827584" y="5157192"/>
            <a:ext cx="1440160" cy="1080120"/>
          </a:xfrm>
          <a:prstGeom prst="parallelogram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ВХОД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429000"/>
            <a:ext cx="2448272" cy="914400"/>
          </a:xfrm>
          <a:prstGeom prst="rect">
            <a:avLst/>
          </a:prstGeom>
          <a:solidFill>
            <a:schemeClr val="accent3">
              <a:lumMod val="75000"/>
              <a:alpha val="3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БИМ «Медиация»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548680"/>
            <a:ext cx="2448272" cy="914400"/>
          </a:xfrm>
          <a:prstGeom prst="rect">
            <a:avLst/>
          </a:prstGeom>
          <a:solidFill>
            <a:schemeClr val="accent6">
              <a:lumMod val="75000"/>
              <a:alpha val="3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Нейтральность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988840"/>
            <a:ext cx="2448272" cy="914400"/>
          </a:xfrm>
          <a:prstGeom prst="rect">
            <a:avLst/>
          </a:prstGeom>
          <a:solidFill>
            <a:schemeClr val="accent6">
              <a:lumMod val="75000"/>
              <a:alpha val="3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Добровольность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404664"/>
            <a:ext cx="2448272" cy="914400"/>
          </a:xfrm>
          <a:prstGeom prst="rect">
            <a:avLst/>
          </a:prstGeom>
          <a:solidFill>
            <a:schemeClr val="accent4">
              <a:lumMod val="75000"/>
              <a:alpha val="3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Снятие горячих эмоций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63888" y="1700808"/>
            <a:ext cx="2448272" cy="914400"/>
          </a:xfrm>
          <a:prstGeom prst="rect">
            <a:avLst/>
          </a:prstGeom>
          <a:solidFill>
            <a:schemeClr val="accent3">
              <a:lumMod val="75000"/>
              <a:alpha val="3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tx1"/>
                </a:solidFill>
              </a:rPr>
              <a:t>Конфиденциаль-ность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63888" y="2996952"/>
            <a:ext cx="2448272" cy="914400"/>
          </a:xfrm>
          <a:prstGeom prst="rect">
            <a:avLst/>
          </a:prstGeom>
          <a:solidFill>
            <a:schemeClr val="accent6">
              <a:lumMod val="75000"/>
              <a:alpha val="3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Равноправие сторон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63888" y="4293096"/>
            <a:ext cx="2448272" cy="914400"/>
          </a:xfrm>
          <a:prstGeom prst="rect">
            <a:avLst/>
          </a:prstGeom>
          <a:solidFill>
            <a:schemeClr val="accent4">
              <a:lumMod val="75000"/>
              <a:alpha val="3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Общие интересы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63888" y="5589240"/>
            <a:ext cx="2448272" cy="914400"/>
          </a:xfrm>
          <a:prstGeom prst="rect">
            <a:avLst/>
          </a:prstGeom>
          <a:solidFill>
            <a:schemeClr val="accent6">
              <a:lumMod val="75000"/>
              <a:alpha val="3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Прозрачность </a:t>
            </a:r>
          </a:p>
        </p:txBody>
      </p:sp>
      <p:sp>
        <p:nvSpPr>
          <p:cNvPr id="11" name="Параллелограмм 10"/>
          <p:cNvSpPr/>
          <p:nvPr/>
        </p:nvSpPr>
        <p:spPr>
          <a:xfrm>
            <a:off x="7020272" y="332656"/>
            <a:ext cx="1368152" cy="914400"/>
          </a:xfrm>
          <a:prstGeom prst="parallelogram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ВЫХОД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44208" y="4365104"/>
            <a:ext cx="2448272" cy="914400"/>
          </a:xfrm>
          <a:prstGeom prst="rect">
            <a:avLst/>
          </a:prstGeom>
          <a:solidFill>
            <a:schemeClr val="accent3">
              <a:lumMod val="75000"/>
              <a:alpha val="3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Уважение и сотрудничество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16216" y="1700808"/>
            <a:ext cx="2448272" cy="914400"/>
          </a:xfrm>
          <a:prstGeom prst="rect">
            <a:avLst/>
          </a:prstGeom>
          <a:solidFill>
            <a:schemeClr val="accent4">
              <a:lumMod val="75000"/>
              <a:alpha val="3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Челночная тактика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444208" y="3068960"/>
            <a:ext cx="2448272" cy="914400"/>
          </a:xfrm>
          <a:prstGeom prst="rect">
            <a:avLst/>
          </a:prstGeom>
          <a:solidFill>
            <a:schemeClr val="tx2">
              <a:lumMod val="60000"/>
              <a:lumOff val="40000"/>
              <a:alpha val="5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tx1"/>
                </a:solidFill>
              </a:rPr>
              <a:t>Кокус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444208" y="5589240"/>
            <a:ext cx="2448272" cy="914400"/>
          </a:xfrm>
          <a:prstGeom prst="rect">
            <a:avLst/>
          </a:prstGeom>
          <a:solidFill>
            <a:schemeClr val="accent3">
              <a:lumMod val="75000"/>
              <a:alpha val="3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Ответственность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1619672" y="4365104"/>
            <a:ext cx="0" cy="81379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652120" y="1268760"/>
            <a:ext cx="0" cy="55436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0" idx="3"/>
            <a:endCxn id="15" idx="1"/>
          </p:cNvCxnSpPr>
          <p:nvPr/>
        </p:nvCxnSpPr>
        <p:spPr>
          <a:xfrm>
            <a:off x="6012160" y="6046440"/>
            <a:ext cx="432048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8532440" y="5013176"/>
            <a:ext cx="0" cy="57606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8604448" y="2492896"/>
            <a:ext cx="0" cy="57606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8532440" y="3789040"/>
            <a:ext cx="0" cy="57606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1691680" y="2852936"/>
            <a:ext cx="0" cy="57606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1691680" y="1412776"/>
            <a:ext cx="0" cy="57606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7596336" y="1196752"/>
            <a:ext cx="0" cy="57606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2987824" y="764704"/>
            <a:ext cx="648072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5724128" y="2564904"/>
            <a:ext cx="0" cy="55436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5652120" y="3789040"/>
            <a:ext cx="0" cy="55436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>
            <a:off x="5724128" y="5157192"/>
            <a:ext cx="0" cy="55436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/>
          <p:cNvSpPr/>
          <p:nvPr/>
        </p:nvSpPr>
        <p:spPr>
          <a:xfrm>
            <a:off x="1835696" y="4509120"/>
            <a:ext cx="698376" cy="5543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61" name="Овал 60"/>
          <p:cNvSpPr/>
          <p:nvPr/>
        </p:nvSpPr>
        <p:spPr>
          <a:xfrm>
            <a:off x="2123728" y="6093296"/>
            <a:ext cx="698376" cy="5543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</a:rPr>
              <a:t>-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11560" y="260648"/>
            <a:ext cx="8075240" cy="633670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ОИС. День 0. </a:t>
            </a:r>
            <a:r>
              <a:rPr lang="ru-RU" b="1" dirty="0" smtClean="0">
                <a:solidFill>
                  <a:srgbClr val="C00000"/>
                </a:solidFill>
              </a:rPr>
              <a:t>Диагностика (вход)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1588" indent="446088" algn="just">
              <a:buNone/>
            </a:pPr>
            <a:r>
              <a:rPr lang="ru-RU" dirty="0" smtClean="0"/>
              <a:t>4. «…Одна маленькая девочка пыталась уличить меня во лжи… Я рассказал ей сказку и вскользь упомянул о мальчике, который съел свой двухколёсный велосипед.</a:t>
            </a:r>
          </a:p>
          <a:p>
            <a:pPr marL="1588" indent="446088" algn="just">
              <a:buNone/>
            </a:pPr>
            <a:r>
              <a:rPr lang="ru-RU" dirty="0" smtClean="0"/>
              <a:t>Услышав это, девочка широко открыла глаза и заявила мне крайне невежливо:</a:t>
            </a:r>
          </a:p>
          <a:p>
            <a:pPr marL="1588" indent="446088" algn="just">
              <a:buNone/>
            </a:pPr>
            <a:r>
              <a:rPr lang="ru-RU" dirty="0" smtClean="0"/>
              <a:t>- Ты лжешь! Мальчик не может съесть велосипеда.</a:t>
            </a:r>
          </a:p>
          <a:p>
            <a:pPr marL="1588" indent="446088" algn="just">
              <a:buNone/>
            </a:pPr>
            <a:r>
              <a:rPr lang="ru-RU" dirty="0" smtClean="0"/>
              <a:t>Я тогда не оправдывался… Но мне было очень, очень грустно и обидно!» </a:t>
            </a:r>
          </a:p>
          <a:p>
            <a:pPr marL="1588" indent="446088" algn="just">
              <a:buNone/>
            </a:pPr>
            <a:r>
              <a:rPr lang="ru-RU" b="1" dirty="0" smtClean="0"/>
              <a:t>Двумя-тремя предложениями завершите рассказ.</a:t>
            </a:r>
            <a:endParaRPr lang="ru-RU" dirty="0" smtClean="0"/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717550" algn="just">
              <a:buNone/>
            </a:pPr>
            <a:endParaRPr lang="ru-RU" b="1" dirty="0"/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11560" y="260648"/>
            <a:ext cx="8075240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ОИС. День 1. БИМ «Медиация»</a:t>
            </a:r>
          </a:p>
          <a:p>
            <a:pPr marL="514350" indent="-514350" algn="just">
              <a:buAutoNum type="arabicPeriod"/>
            </a:pPr>
            <a:r>
              <a:rPr lang="ru-RU" b="1" dirty="0" smtClean="0"/>
              <a:t>Собака…начальник…подчиненный…сын?</a:t>
            </a:r>
          </a:p>
          <a:p>
            <a:pPr marL="0" indent="0" algn="just">
              <a:buNone/>
            </a:pPr>
            <a:r>
              <a:rPr lang="ru-RU" b="1" dirty="0" smtClean="0"/>
              <a:t>2.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717550" algn="just">
              <a:buNone/>
            </a:pPr>
            <a:endParaRPr lang="ru-RU" b="1" dirty="0"/>
          </a:p>
          <a:p>
            <a:pPr algn="just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187625" y="1412776"/>
          <a:ext cx="7152456" cy="4689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0075"/>
                <a:gridCol w="591411"/>
                <a:gridCol w="506923"/>
                <a:gridCol w="506923"/>
                <a:gridCol w="506923"/>
                <a:gridCol w="45020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Действия, этапы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II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III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  <a:cs typeface="Times New Roman"/>
                        </a:rPr>
                        <a:t>IV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Дискуссия (стороны рассказывают о своем видении ситуации)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Выход из медиации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Поступление первичной информации о конфликте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Презентация сторон конфликта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Анализ ситуации (можно ли помочь)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Получение согласия на медиацию от сторон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Индивидуальные встречи с каждой стороной в отдельности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Вступительное слово медиатора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Формирование повестки дня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Подготовка соглашения между сторонами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Выработка предложений по решению конфликта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11560" y="260648"/>
            <a:ext cx="8075240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ОИС. День 2. Добровольность.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Путешествие по станциям:</a:t>
            </a:r>
          </a:p>
          <a:p>
            <a:pPr marL="0" indent="0" algn="just">
              <a:buNone/>
            </a:pPr>
            <a:r>
              <a:rPr lang="ru-RU" b="1" dirty="0" smtClean="0"/>
              <a:t>Разминочная</a:t>
            </a:r>
          </a:p>
          <a:p>
            <a:pPr marL="0" indent="0" algn="just">
              <a:buNone/>
            </a:pPr>
            <a:r>
              <a:rPr lang="ru-RU" b="1" dirty="0" smtClean="0"/>
              <a:t>Хранилище</a:t>
            </a:r>
          </a:p>
          <a:p>
            <a:pPr marL="0" indent="0" algn="just">
              <a:buNone/>
            </a:pPr>
            <a:r>
              <a:rPr lang="ru-RU" b="1" dirty="0" err="1" smtClean="0"/>
              <a:t>Лабораториум</a:t>
            </a:r>
            <a:endParaRPr lang="ru-RU" b="1" dirty="0" smtClean="0"/>
          </a:p>
          <a:p>
            <a:pPr marL="0" indent="0" algn="just">
              <a:buNone/>
            </a:pPr>
            <a:r>
              <a:rPr lang="ru-RU" b="1" dirty="0" smtClean="0"/>
              <a:t>Музей</a:t>
            </a:r>
          </a:p>
          <a:p>
            <a:pPr marL="0" indent="0" algn="just">
              <a:buNone/>
            </a:pPr>
            <a:r>
              <a:rPr lang="ru-RU" b="1" dirty="0" err="1" smtClean="0"/>
              <a:t>Экспериментариум</a:t>
            </a:r>
            <a:endParaRPr lang="ru-RU" b="1" dirty="0" smtClean="0"/>
          </a:p>
          <a:p>
            <a:pPr marL="0" indent="0" algn="just">
              <a:buNone/>
            </a:pPr>
            <a:r>
              <a:rPr lang="ru-RU" b="1" dirty="0" smtClean="0"/>
              <a:t>Комната проверки на практике</a:t>
            </a:r>
          </a:p>
          <a:p>
            <a:pPr marL="0" indent="0" algn="just">
              <a:buNone/>
            </a:pPr>
            <a:r>
              <a:rPr lang="ru-RU" b="1" dirty="0" smtClean="0"/>
              <a:t>Конечная </a:t>
            </a:r>
            <a:r>
              <a:rPr lang="ru-RU" b="1" dirty="0" smtClean="0"/>
              <a:t> 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717550" algn="just">
              <a:buNone/>
            </a:pPr>
            <a:endParaRPr lang="ru-RU" b="1" dirty="0"/>
          </a:p>
          <a:p>
            <a:pPr algn="just"/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484784"/>
            <a:ext cx="4233477" cy="262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11560" y="260648"/>
            <a:ext cx="8075240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ОИС. День 3. </a:t>
            </a:r>
            <a:r>
              <a:rPr lang="ru-RU" b="1" dirty="0" smtClean="0">
                <a:solidFill>
                  <a:srgbClr val="C00000"/>
                </a:solidFill>
              </a:rPr>
              <a:t>Н</a:t>
            </a:r>
            <a:r>
              <a:rPr lang="ru-RU" b="1" dirty="0" smtClean="0">
                <a:solidFill>
                  <a:srgbClr val="C00000"/>
                </a:solidFill>
              </a:rPr>
              <a:t>ейтральность.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514350" indent="-514350" algn="just">
              <a:buAutoNum type="arabicPeriod"/>
            </a:pPr>
            <a:r>
              <a:rPr lang="ru-RU" b="1" dirty="0" smtClean="0"/>
              <a:t>Упражнение «Вычерпывание»</a:t>
            </a:r>
          </a:p>
          <a:p>
            <a:pPr marL="514350" indent="-514350" algn="just">
              <a:buNone/>
            </a:pPr>
            <a:r>
              <a:rPr lang="ru-RU" dirty="0" smtClean="0"/>
              <a:t>«Всегда выдержанный и спокойный, председатель на этом раз обнаружил подлинный свой </a:t>
            </a:r>
            <a:r>
              <a:rPr lang="ru-RU" dirty="0" smtClean="0"/>
              <a:t>темперамент.»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514350" indent="-514350" algn="just">
              <a:buNone/>
            </a:pPr>
            <a:r>
              <a:rPr lang="ru-RU" b="1" dirty="0" smtClean="0"/>
              <a:t>2. </a:t>
            </a:r>
            <a:r>
              <a:rPr lang="ru-RU" b="1" dirty="0" smtClean="0"/>
              <a:t>Тренинг нейтральности</a:t>
            </a:r>
            <a:endParaRPr lang="ru-RU" b="1" dirty="0" smtClean="0"/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717550" algn="just">
              <a:buNone/>
            </a:pPr>
            <a:endParaRPr lang="ru-RU" b="1" dirty="0"/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11560" y="260648"/>
            <a:ext cx="8075240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ОИС. День 4. Горячие эмоции</a:t>
            </a:r>
          </a:p>
          <a:p>
            <a:pPr marL="0" indent="0" algn="ctr">
              <a:buNone/>
            </a:pPr>
            <a:r>
              <a:rPr lang="ru-RU" dirty="0" smtClean="0"/>
              <a:t>(по рассказу Ксении Драгунской «Приключения папы в школе № 3076»)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717550" algn="just">
              <a:buNone/>
            </a:pPr>
            <a:endParaRPr lang="ru-RU" b="1" dirty="0"/>
          </a:p>
          <a:p>
            <a:pPr algn="just"/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420888"/>
            <a:ext cx="6285230" cy="394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759</Words>
  <Application>Microsoft Office PowerPoint</Application>
  <PresentationFormat>Экран (4:3)</PresentationFormat>
  <Paragraphs>176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Образовательная игровая сессия как инструмент «мягкого» вхождения (несовершеннолетних) в медиативно-восстановительную среду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МЕМО Медиация</vt:lpstr>
      <vt:lpstr>Образовательная игровая сессия как инструмент «мягкого» вхождения (несовершеннолетних) в медиативно-восстановительную среду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Адаптация технологий в информационно-образовательной среде как инструмент повышения образовательного результата обучающихся</dc:title>
  <dc:creator>1</dc:creator>
  <cp:lastModifiedBy>1</cp:lastModifiedBy>
  <cp:revision>66</cp:revision>
  <dcterms:created xsi:type="dcterms:W3CDTF">2023-03-22T08:11:52Z</dcterms:created>
  <dcterms:modified xsi:type="dcterms:W3CDTF">2025-10-29T09:25:36Z</dcterms:modified>
</cp:coreProperties>
</file>